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48" r:id="rId5"/>
    <p:sldMasterId id="2147483651" r:id="rId6"/>
  </p:sldMasterIdLst>
  <p:notesMasterIdLst>
    <p:notesMasterId r:id="rId18"/>
  </p:notesMasterIdLst>
  <p:handoutMasterIdLst>
    <p:handoutMasterId r:id="rId19"/>
  </p:handoutMasterIdLst>
  <p:sldIdLst>
    <p:sldId id="258" r:id="rId7"/>
    <p:sldId id="263" r:id="rId8"/>
    <p:sldId id="287" r:id="rId9"/>
    <p:sldId id="291" r:id="rId10"/>
    <p:sldId id="260" r:id="rId11"/>
    <p:sldId id="301" r:id="rId12"/>
    <p:sldId id="293" r:id="rId13"/>
    <p:sldId id="299" r:id="rId14"/>
    <p:sldId id="300" r:id="rId15"/>
    <p:sldId id="302" r:id="rId16"/>
    <p:sldId id="26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S" id="{ECDFD16A-D5CC-4D96-B443-3E46B8026301}">
          <p14:sldIdLst>
            <p14:sldId id="258"/>
          </p14:sldIdLst>
        </p14:section>
        <p14:section name="SLIDE GENERIQUE" id="{0BA6B769-0672-4486-8B0F-0E5FCB7957AE}">
          <p14:sldIdLst>
            <p14:sldId id="263"/>
            <p14:sldId id="287"/>
            <p14:sldId id="291"/>
            <p14:sldId id="260"/>
            <p14:sldId id="301"/>
            <p14:sldId id="293"/>
            <p14:sldId id="299"/>
            <p14:sldId id="300"/>
          </p14:sldIdLst>
        </p14:section>
        <p14:section name="SLIDE AUTRES" id="{15851262-2065-46DB-84BC-AC85BF6261B5}">
          <p14:sldIdLst>
            <p14:sldId id="302"/>
          </p14:sldIdLst>
        </p14:section>
        <p14:section name="SLIDE FIN" id="{AD6EC4A2-E1E8-4E56-B96B-933BB1EA7219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C26"/>
    <a:srgbClr val="009DE0"/>
    <a:srgbClr val="A58F3C"/>
    <a:srgbClr val="A7A9A8"/>
    <a:srgbClr val="A86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7405-6B16-428A-BC32-CE95C80B41B2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347A8-8F5B-4645-A352-DA71220DA2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54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FF184-7102-4817-8148-9FD46A3E616F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438FB-B2A4-4DB8-AF2B-E4C5FD8DF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1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2927933" y="6424669"/>
            <a:ext cx="9014688" cy="0"/>
          </a:xfrm>
          <a:prstGeom prst="line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3080333" y="6415700"/>
            <a:ext cx="9014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74" y="427878"/>
            <a:ext cx="1607094" cy="21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8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26E2C0-0296-4494-825D-2414F96E2672}"/>
              </a:ext>
            </a:extLst>
          </p:cNvPr>
          <p:cNvSpPr/>
          <p:nvPr userDrawn="1"/>
        </p:nvSpPr>
        <p:spPr>
          <a:xfrm>
            <a:off x="8361471" y="1889394"/>
            <a:ext cx="3647090" cy="3647090"/>
          </a:xfrm>
          <a:prstGeom prst="rect">
            <a:avLst/>
          </a:prstGeom>
          <a:solidFill>
            <a:schemeClr val="bg1"/>
          </a:solidFill>
          <a:ln w="38100"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E621B-F12C-4E57-91BF-3041E38E4BD5}"/>
              </a:ext>
            </a:extLst>
          </p:cNvPr>
          <p:cNvSpPr/>
          <p:nvPr userDrawn="1"/>
        </p:nvSpPr>
        <p:spPr>
          <a:xfrm>
            <a:off x="4363241" y="2265225"/>
            <a:ext cx="3647090" cy="3647090"/>
          </a:xfrm>
          <a:prstGeom prst="rect">
            <a:avLst/>
          </a:prstGeom>
          <a:solidFill>
            <a:srgbClr val="009D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82DE21-CA94-4BFA-BDBF-CDA2DD428203}"/>
              </a:ext>
            </a:extLst>
          </p:cNvPr>
          <p:cNvSpPr/>
          <p:nvPr userDrawn="1"/>
        </p:nvSpPr>
        <p:spPr>
          <a:xfrm>
            <a:off x="479370" y="1836108"/>
            <a:ext cx="3647090" cy="3647090"/>
          </a:xfrm>
          <a:prstGeom prst="rect">
            <a:avLst/>
          </a:prstGeom>
          <a:solidFill>
            <a:schemeClr val="bg1"/>
          </a:solidFill>
          <a:ln w="38100">
            <a:solidFill>
              <a:srgbClr val="009D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E801554-B799-4A76-9FBC-8E653971ED54}"/>
              </a:ext>
            </a:extLst>
          </p:cNvPr>
          <p:cNvSpPr txBox="1"/>
          <p:nvPr userDrawn="1"/>
        </p:nvSpPr>
        <p:spPr>
          <a:xfrm>
            <a:off x="872995" y="2025521"/>
            <a:ext cx="589905" cy="74879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F2C26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01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DF2C26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7B09FE2-6DDB-4567-941F-03741359594D}"/>
              </a:ext>
            </a:extLst>
          </p:cNvPr>
          <p:cNvSpPr txBox="1"/>
          <p:nvPr userDrawn="1"/>
        </p:nvSpPr>
        <p:spPr>
          <a:xfrm>
            <a:off x="4836803" y="2736430"/>
            <a:ext cx="682879" cy="74879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02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18F86E9-CB53-459F-933A-D57BC5E0BA55}"/>
              </a:ext>
            </a:extLst>
          </p:cNvPr>
          <p:cNvSpPr txBox="1"/>
          <p:nvPr userDrawn="1"/>
        </p:nvSpPr>
        <p:spPr>
          <a:xfrm>
            <a:off x="8590969" y="2341082"/>
            <a:ext cx="682879" cy="74879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2002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03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E2002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5" name="Espace réservé du titre 11"/>
          <p:cNvSpPr>
            <a:spLocks noGrp="1"/>
          </p:cNvSpPr>
          <p:nvPr>
            <p:ph type="title"/>
          </p:nvPr>
        </p:nvSpPr>
        <p:spPr>
          <a:xfrm>
            <a:off x="1327225" y="560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601352" y="6424669"/>
            <a:ext cx="6241473" cy="29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>
                <a:solidFill>
                  <a:schemeClr val="bg2">
                    <a:lumMod val="50000"/>
                  </a:schemeClr>
                </a:solidFill>
                <a:cs typeface="Gotham Book" pitchFamily="50" charset="0"/>
              </a:rPr>
              <a:t>Etablissement français du sang – [NOM DE LA PRESENTATION] - DATE</a:t>
            </a:r>
            <a:endParaRPr lang="fr-FR" dirty="0">
              <a:solidFill>
                <a:schemeClr val="bg2">
                  <a:lumMod val="50000"/>
                </a:schemeClr>
              </a:solidFill>
              <a:cs typeface="Gotham Book" pitchFamily="50" charset="0"/>
            </a:endParaRPr>
          </a:p>
        </p:txBody>
      </p:sp>
      <p:sp>
        <p:nvSpPr>
          <p:cNvPr id="17" name="Espace réservé du texte 12"/>
          <p:cNvSpPr>
            <a:spLocks noGrp="1"/>
          </p:cNvSpPr>
          <p:nvPr>
            <p:ph idx="1" hasCustomPrompt="1"/>
          </p:nvPr>
        </p:nvSpPr>
        <p:spPr>
          <a:xfrm>
            <a:off x="706441" y="3364759"/>
            <a:ext cx="3192948" cy="155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12"/>
          <p:cNvSpPr>
            <a:spLocks noGrp="1"/>
          </p:cNvSpPr>
          <p:nvPr>
            <p:ph idx="10" hasCustomPrompt="1"/>
          </p:nvPr>
        </p:nvSpPr>
        <p:spPr>
          <a:xfrm>
            <a:off x="8489252" y="3474091"/>
            <a:ext cx="3391527" cy="155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9" name="Espace réservé du texte 12"/>
          <p:cNvSpPr>
            <a:spLocks noGrp="1"/>
          </p:cNvSpPr>
          <p:nvPr>
            <p:ph idx="11" hasCustomPrompt="1"/>
          </p:nvPr>
        </p:nvSpPr>
        <p:spPr>
          <a:xfrm>
            <a:off x="4496382" y="4088918"/>
            <a:ext cx="3391527" cy="155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12"/>
          <p:cNvSpPr>
            <a:spLocks noGrp="1"/>
          </p:cNvSpPr>
          <p:nvPr>
            <p:ph idx="12" hasCustomPrompt="1"/>
          </p:nvPr>
        </p:nvSpPr>
        <p:spPr>
          <a:xfrm>
            <a:off x="706441" y="2915114"/>
            <a:ext cx="3192948" cy="29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400"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fr-FR" dirty="0"/>
              <a:t>Modifier les Sous-titres</a:t>
            </a:r>
          </a:p>
        </p:txBody>
      </p:sp>
      <p:sp>
        <p:nvSpPr>
          <p:cNvPr id="24" name="Espace réservé du texte 12"/>
          <p:cNvSpPr>
            <a:spLocks noGrp="1"/>
          </p:cNvSpPr>
          <p:nvPr>
            <p:ph idx="13" hasCustomPrompt="1"/>
          </p:nvPr>
        </p:nvSpPr>
        <p:spPr>
          <a:xfrm>
            <a:off x="8483893" y="3067693"/>
            <a:ext cx="3192948" cy="29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400"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fr-FR" dirty="0"/>
              <a:t>Modifier les Sous-titres</a:t>
            </a:r>
          </a:p>
        </p:txBody>
      </p:sp>
      <p:sp>
        <p:nvSpPr>
          <p:cNvPr id="25" name="Espace réservé du texte 12"/>
          <p:cNvSpPr>
            <a:spLocks noGrp="1"/>
          </p:cNvSpPr>
          <p:nvPr>
            <p:ph idx="14" hasCustomPrompt="1"/>
          </p:nvPr>
        </p:nvSpPr>
        <p:spPr>
          <a:xfrm>
            <a:off x="4496382" y="3667566"/>
            <a:ext cx="3192948" cy="29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40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fr-FR" dirty="0"/>
              <a:t>Modifier les Sous-titres</a:t>
            </a:r>
          </a:p>
        </p:txBody>
      </p:sp>
    </p:spTree>
    <p:extLst>
      <p:ext uri="{BB962C8B-B14F-4D97-AF65-F5344CB8AC3E}">
        <p14:creationId xmlns:p14="http://schemas.microsoft.com/office/powerpoint/2010/main" val="83670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1"/>
          <p:cNvSpPr>
            <a:spLocks noGrp="1"/>
          </p:cNvSpPr>
          <p:nvPr>
            <p:ph type="title"/>
          </p:nvPr>
        </p:nvSpPr>
        <p:spPr>
          <a:xfrm>
            <a:off x="1327225" y="560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601352" y="6424669"/>
            <a:ext cx="6241473" cy="29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 dirty="0">
                <a:solidFill>
                  <a:schemeClr val="bg2">
                    <a:lumMod val="50000"/>
                  </a:schemeClr>
                </a:solidFill>
                <a:cs typeface="Gotham Book" pitchFamily="50" charset="0"/>
              </a:rPr>
              <a:t>Etablissement français du sang – [N</a:t>
            </a:r>
            <a:r>
              <a:rPr lang="fr-FR" sz="1100" dirty="0">
                <a:solidFill>
                  <a:schemeClr val="bg2">
                    <a:lumMod val="50000"/>
                  </a:schemeClr>
                </a:solidFill>
                <a:cs typeface="Gotham Book" pitchFamily="50" charset="0"/>
              </a:rPr>
              <a:t>O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cs typeface="Gotham Book" pitchFamily="50" charset="0"/>
              </a:rPr>
              <a:t>M DE LA PRESENTATION] - DATE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ph idx="1" hasCustomPrompt="1"/>
          </p:nvPr>
        </p:nvSpPr>
        <p:spPr>
          <a:xfrm>
            <a:off x="570345" y="15427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1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1">
            <a:extLst>
              <a:ext uri="{FF2B5EF4-FFF2-40B4-BE49-F238E27FC236}">
                <a16:creationId xmlns:a16="http://schemas.microsoft.com/office/drawing/2014/main" id="{0BCAA7CC-1319-4138-B159-90AF7D03C249}"/>
              </a:ext>
            </a:extLst>
          </p:cNvPr>
          <p:cNvCxnSpPr>
            <a:cxnSpLocks/>
          </p:cNvCxnSpPr>
          <p:nvPr userDrawn="1"/>
        </p:nvCxnSpPr>
        <p:spPr>
          <a:xfrm>
            <a:off x="3406398" y="2378045"/>
            <a:ext cx="0" cy="3671773"/>
          </a:xfrm>
          <a:prstGeom prst="line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6">
            <a:extLst>
              <a:ext uri="{FF2B5EF4-FFF2-40B4-BE49-F238E27FC236}">
                <a16:creationId xmlns:a16="http://schemas.microsoft.com/office/drawing/2014/main" id="{5C6E4C83-F7E8-4776-95F6-116646169C58}"/>
              </a:ext>
            </a:extLst>
          </p:cNvPr>
          <p:cNvCxnSpPr>
            <a:cxnSpLocks/>
          </p:cNvCxnSpPr>
          <p:nvPr userDrawn="1"/>
        </p:nvCxnSpPr>
        <p:spPr>
          <a:xfrm>
            <a:off x="5452912" y="3531930"/>
            <a:ext cx="0" cy="2517888"/>
          </a:xfrm>
          <a:prstGeom prst="line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1">
            <a:extLst>
              <a:ext uri="{FF2B5EF4-FFF2-40B4-BE49-F238E27FC236}">
                <a16:creationId xmlns:a16="http://schemas.microsoft.com/office/drawing/2014/main" id="{428F9F67-264C-4A53-94BA-9E51CDC03AF6}"/>
              </a:ext>
            </a:extLst>
          </p:cNvPr>
          <p:cNvCxnSpPr>
            <a:cxnSpLocks/>
          </p:cNvCxnSpPr>
          <p:nvPr userDrawn="1"/>
        </p:nvCxnSpPr>
        <p:spPr>
          <a:xfrm>
            <a:off x="7505834" y="2378045"/>
            <a:ext cx="0" cy="3736428"/>
          </a:xfrm>
          <a:prstGeom prst="line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6">
            <a:extLst>
              <a:ext uri="{FF2B5EF4-FFF2-40B4-BE49-F238E27FC236}">
                <a16:creationId xmlns:a16="http://schemas.microsoft.com/office/drawing/2014/main" id="{50CF6070-BE66-471D-A18B-0CA251663E40}"/>
              </a:ext>
            </a:extLst>
          </p:cNvPr>
          <p:cNvCxnSpPr>
            <a:cxnSpLocks/>
          </p:cNvCxnSpPr>
          <p:nvPr userDrawn="1"/>
        </p:nvCxnSpPr>
        <p:spPr>
          <a:xfrm>
            <a:off x="1351455" y="3531930"/>
            <a:ext cx="0" cy="2296215"/>
          </a:xfrm>
          <a:prstGeom prst="line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1">
            <a:extLst>
              <a:ext uri="{FF2B5EF4-FFF2-40B4-BE49-F238E27FC236}">
                <a16:creationId xmlns:a16="http://schemas.microsoft.com/office/drawing/2014/main" id="{AB5D68B4-15C5-4119-9CB0-9DBE8B8A835E}"/>
              </a:ext>
            </a:extLst>
          </p:cNvPr>
          <p:cNvCxnSpPr>
            <a:cxnSpLocks/>
          </p:cNvCxnSpPr>
          <p:nvPr userDrawn="1"/>
        </p:nvCxnSpPr>
        <p:spPr>
          <a:xfrm flipH="1">
            <a:off x="9568896" y="3531930"/>
            <a:ext cx="8430" cy="2582543"/>
          </a:xfrm>
          <a:prstGeom prst="line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itre 11"/>
          <p:cNvSpPr>
            <a:spLocks noGrp="1"/>
          </p:cNvSpPr>
          <p:nvPr>
            <p:ph type="title"/>
          </p:nvPr>
        </p:nvSpPr>
        <p:spPr>
          <a:xfrm>
            <a:off x="1327225" y="560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9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601352" y="6424669"/>
            <a:ext cx="6241473" cy="29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</a:rPr>
              <a:t>Etablissement français du sang – [NOM DE LA PRESENTATION] - DATE</a:t>
            </a:r>
          </a:p>
        </p:txBody>
      </p:sp>
      <p:sp>
        <p:nvSpPr>
          <p:cNvPr id="25" name="Espace réservé du texte 12"/>
          <p:cNvSpPr>
            <a:spLocks noGrp="1"/>
          </p:cNvSpPr>
          <p:nvPr>
            <p:ph idx="14" hasCustomPrompt="1"/>
          </p:nvPr>
        </p:nvSpPr>
        <p:spPr>
          <a:xfrm>
            <a:off x="1209886" y="3124830"/>
            <a:ext cx="1699397" cy="32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DF2C26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fr-FR" dirty="0"/>
              <a:t>DATE 1</a:t>
            </a:r>
          </a:p>
          <a:p>
            <a:pPr lvl="0"/>
            <a:endParaRPr lang="fr-FR" dirty="0"/>
          </a:p>
        </p:txBody>
      </p:sp>
      <p:sp>
        <p:nvSpPr>
          <p:cNvPr id="26" name="Espace réservé du texte 12"/>
          <p:cNvSpPr>
            <a:spLocks noGrp="1"/>
          </p:cNvSpPr>
          <p:nvPr>
            <p:ph idx="15" hasCustomPrompt="1"/>
          </p:nvPr>
        </p:nvSpPr>
        <p:spPr>
          <a:xfrm>
            <a:off x="3406398" y="1964472"/>
            <a:ext cx="1699397" cy="32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DF2C26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fr-FR" dirty="0"/>
              <a:t>DATE 2</a:t>
            </a:r>
          </a:p>
          <a:p>
            <a:pPr lvl="0"/>
            <a:endParaRPr lang="fr-FR" dirty="0"/>
          </a:p>
        </p:txBody>
      </p:sp>
      <p:sp>
        <p:nvSpPr>
          <p:cNvPr id="27" name="Espace réservé du texte 12"/>
          <p:cNvSpPr>
            <a:spLocks noGrp="1"/>
          </p:cNvSpPr>
          <p:nvPr>
            <p:ph idx="16" hasCustomPrompt="1"/>
          </p:nvPr>
        </p:nvSpPr>
        <p:spPr>
          <a:xfrm>
            <a:off x="5416848" y="3124830"/>
            <a:ext cx="1699397" cy="32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DF2C26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fr-FR" dirty="0"/>
              <a:t>DATE 3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12"/>
          <p:cNvSpPr>
            <a:spLocks noGrp="1"/>
          </p:cNvSpPr>
          <p:nvPr>
            <p:ph idx="17" hasCustomPrompt="1"/>
          </p:nvPr>
        </p:nvSpPr>
        <p:spPr>
          <a:xfrm>
            <a:off x="7505834" y="1904679"/>
            <a:ext cx="1699397" cy="32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DF2C26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fr-FR" dirty="0"/>
              <a:t>DATE 4</a:t>
            </a:r>
          </a:p>
        </p:txBody>
      </p:sp>
      <p:sp>
        <p:nvSpPr>
          <p:cNvPr id="29" name="Espace réservé du texte 12"/>
          <p:cNvSpPr>
            <a:spLocks noGrp="1"/>
          </p:cNvSpPr>
          <p:nvPr>
            <p:ph idx="18" hasCustomPrompt="1"/>
          </p:nvPr>
        </p:nvSpPr>
        <p:spPr>
          <a:xfrm>
            <a:off x="9500842" y="3093970"/>
            <a:ext cx="1699397" cy="32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DF2C26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fr-FR" dirty="0"/>
              <a:t>DATE 5</a:t>
            </a:r>
          </a:p>
          <a:p>
            <a:pPr lvl="0"/>
            <a:endParaRPr lang="fr-FR" dirty="0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9"/>
          </p:nvPr>
        </p:nvSpPr>
        <p:spPr>
          <a:xfrm>
            <a:off x="1468438" y="3532188"/>
            <a:ext cx="1504950" cy="229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8" name="Espace réservé du texte 36"/>
          <p:cNvSpPr>
            <a:spLocks noGrp="1"/>
          </p:cNvSpPr>
          <p:nvPr>
            <p:ph type="body" sz="quarter" idx="20"/>
          </p:nvPr>
        </p:nvSpPr>
        <p:spPr>
          <a:xfrm>
            <a:off x="3514951" y="2495349"/>
            <a:ext cx="1504950" cy="229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9" name="Espace réservé du texte 36"/>
          <p:cNvSpPr>
            <a:spLocks noGrp="1"/>
          </p:cNvSpPr>
          <p:nvPr>
            <p:ph type="body" sz="quarter" idx="21"/>
          </p:nvPr>
        </p:nvSpPr>
        <p:spPr>
          <a:xfrm>
            <a:off x="5578012" y="3552810"/>
            <a:ext cx="1504950" cy="229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0" name="Espace réservé du texte 36"/>
          <p:cNvSpPr>
            <a:spLocks noGrp="1"/>
          </p:cNvSpPr>
          <p:nvPr>
            <p:ph type="body" sz="quarter" idx="22"/>
          </p:nvPr>
        </p:nvSpPr>
        <p:spPr>
          <a:xfrm>
            <a:off x="7636142" y="2378045"/>
            <a:ext cx="1504950" cy="229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Espace réservé du texte 36"/>
          <p:cNvSpPr>
            <a:spLocks noGrp="1"/>
          </p:cNvSpPr>
          <p:nvPr>
            <p:ph type="body" sz="quarter" idx="23"/>
          </p:nvPr>
        </p:nvSpPr>
        <p:spPr>
          <a:xfrm>
            <a:off x="9695289" y="3552810"/>
            <a:ext cx="1504950" cy="229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38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063554" y="2151144"/>
            <a:ext cx="4743647" cy="4052806"/>
          </a:xfrm>
        </p:spPr>
        <p:txBody>
          <a:bodyPr/>
          <a:lstStyle>
            <a:lvl1pPr marL="342000" indent="-342000">
              <a:defRPr/>
            </a:lvl1pPr>
            <a:lvl2pPr>
              <a:defRPr/>
            </a:lvl2pPr>
            <a:lvl3pPr marL="180975" indent="-180975">
              <a:defRPr/>
            </a:lvl3pPr>
            <a:lvl4pPr marL="447675" indent="0">
              <a:defRPr baseline="0"/>
            </a:lvl4pPr>
            <a:lvl5pPr marL="612000" indent="-1800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B49D60BA-1125-40FC-A5DD-79D128C02367}" type="datetime1">
              <a:rPr lang="fr-FR" smtClean="0"/>
              <a:pPr/>
              <a:t>25/06/2025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/>
              <a:t>établissement français du sang - titre du document - date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3"/>
          </p:nvPr>
        </p:nvSpPr>
        <p:spPr bwMode="gray">
          <a:xfrm>
            <a:off x="751417" y="1149350"/>
            <a:ext cx="10625667" cy="98350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pour une image  13"/>
          <p:cNvSpPr>
            <a:spLocks noGrp="1"/>
          </p:cNvSpPr>
          <p:nvPr>
            <p:ph type="pic" sz="quarter" idx="17"/>
          </p:nvPr>
        </p:nvSpPr>
        <p:spPr bwMode="gray">
          <a:xfrm>
            <a:off x="6807201" y="2554288"/>
            <a:ext cx="4688417" cy="29718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indent="0" algn="ct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48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C879E336-F266-4E44-9843-29516C10D335}"/>
              </a:ext>
            </a:extLst>
          </p:cNvPr>
          <p:cNvGrpSpPr/>
          <p:nvPr userDrawn="1"/>
        </p:nvGrpSpPr>
        <p:grpSpPr>
          <a:xfrm>
            <a:off x="1562631" y="475772"/>
            <a:ext cx="2861587" cy="5629465"/>
            <a:chOff x="1665513" y="728663"/>
            <a:chExt cx="2657904" cy="5400000"/>
          </a:xfrm>
          <a:solidFill>
            <a:schemeClr val="tx1"/>
          </a:solidFill>
          <a:effectLst>
            <a:outerShdw blurRad="190500" dist="127000" dir="8100000" algn="tr" rotWithShape="0">
              <a:prstClr val="black">
                <a:alpha val="20000"/>
              </a:prstClr>
            </a:outerShdw>
          </a:effectLst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B970A87-F4AF-4860-9B1E-3226EF5D5AA6}"/>
                </a:ext>
              </a:extLst>
            </p:cNvPr>
            <p:cNvGrpSpPr/>
            <p:nvPr/>
          </p:nvGrpSpPr>
          <p:grpSpPr>
            <a:xfrm>
              <a:off x="1665513" y="728663"/>
              <a:ext cx="2657904" cy="5400000"/>
              <a:chOff x="1919860" y="728663"/>
              <a:chExt cx="2657904" cy="5400000"/>
            </a:xfrm>
            <a:grpFill/>
          </p:grpSpPr>
          <p:sp>
            <p:nvSpPr>
              <p:cNvPr id="6" name="Freeform: Shape 9">
                <a:extLst>
                  <a:ext uri="{FF2B5EF4-FFF2-40B4-BE49-F238E27FC236}">
                    <a16:creationId xmlns:a16="http://schemas.microsoft.com/office/drawing/2014/main" id="{2151CAF2-63CC-49DA-8667-4DA594D15664}"/>
                  </a:ext>
                </a:extLst>
              </p:cNvPr>
              <p:cNvSpPr/>
              <p:nvPr/>
            </p:nvSpPr>
            <p:spPr>
              <a:xfrm>
                <a:off x="1951621" y="728663"/>
                <a:ext cx="2592000" cy="5400000"/>
              </a:xfrm>
              <a:custGeom>
                <a:avLst/>
                <a:gdLst>
                  <a:gd name="connsiteX0" fmla="*/ 274337 w 2592000"/>
                  <a:gd name="connsiteY0" fmla="*/ 0 h 5400000"/>
                  <a:gd name="connsiteX1" fmla="*/ 2317663 w 2592000"/>
                  <a:gd name="connsiteY1" fmla="*/ 0 h 5400000"/>
                  <a:gd name="connsiteX2" fmla="*/ 2592000 w 2592000"/>
                  <a:gd name="connsiteY2" fmla="*/ 274337 h 5400000"/>
                  <a:gd name="connsiteX3" fmla="*/ 2592000 w 2592000"/>
                  <a:gd name="connsiteY3" fmla="*/ 5125663 h 5400000"/>
                  <a:gd name="connsiteX4" fmla="*/ 2317663 w 2592000"/>
                  <a:gd name="connsiteY4" fmla="*/ 5400000 h 5400000"/>
                  <a:gd name="connsiteX5" fmla="*/ 1435932 w 2592000"/>
                  <a:gd name="connsiteY5" fmla="*/ 5400000 h 5400000"/>
                  <a:gd name="connsiteX6" fmla="*/ 1432754 w 2592000"/>
                  <a:gd name="connsiteY6" fmla="*/ 5387288 h 5400000"/>
                  <a:gd name="connsiteX7" fmla="*/ 1159246 w 2592000"/>
                  <a:gd name="connsiteY7" fmla="*/ 5387288 h 5400000"/>
                  <a:gd name="connsiteX8" fmla="*/ 1156068 w 2592000"/>
                  <a:gd name="connsiteY8" fmla="*/ 5400000 h 5400000"/>
                  <a:gd name="connsiteX9" fmla="*/ 274337 w 2592000"/>
                  <a:gd name="connsiteY9" fmla="*/ 5400000 h 5400000"/>
                  <a:gd name="connsiteX10" fmla="*/ 0 w 2592000"/>
                  <a:gd name="connsiteY10" fmla="*/ 5125663 h 5400000"/>
                  <a:gd name="connsiteX11" fmla="*/ 0 w 2592000"/>
                  <a:gd name="connsiteY11" fmla="*/ 274337 h 5400000"/>
                  <a:gd name="connsiteX12" fmla="*/ 274337 w 2592000"/>
                  <a:gd name="connsiteY12" fmla="*/ 0 h 54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92000" h="5400000">
                    <a:moveTo>
                      <a:pt x="274337" y="0"/>
                    </a:moveTo>
                    <a:lnTo>
                      <a:pt x="2317663" y="0"/>
                    </a:lnTo>
                    <a:cubicBezTo>
                      <a:pt x="2469175" y="0"/>
                      <a:pt x="2592000" y="122825"/>
                      <a:pt x="2592000" y="274337"/>
                    </a:cubicBezTo>
                    <a:lnTo>
                      <a:pt x="2592000" y="5125663"/>
                    </a:lnTo>
                    <a:cubicBezTo>
                      <a:pt x="2592000" y="5277175"/>
                      <a:pt x="2469175" y="5400000"/>
                      <a:pt x="2317663" y="5400000"/>
                    </a:cubicBezTo>
                    <a:lnTo>
                      <a:pt x="1435932" y="5400000"/>
                    </a:lnTo>
                    <a:lnTo>
                      <a:pt x="1432754" y="5387288"/>
                    </a:lnTo>
                    <a:lnTo>
                      <a:pt x="1159246" y="5387288"/>
                    </a:lnTo>
                    <a:lnTo>
                      <a:pt x="1156068" y="5400000"/>
                    </a:lnTo>
                    <a:lnTo>
                      <a:pt x="274337" y="5400000"/>
                    </a:lnTo>
                    <a:cubicBezTo>
                      <a:pt x="122825" y="5400000"/>
                      <a:pt x="0" y="5277175"/>
                      <a:pt x="0" y="5125663"/>
                    </a:cubicBezTo>
                    <a:lnTo>
                      <a:pt x="0" y="274337"/>
                    </a:lnTo>
                    <a:cubicBezTo>
                      <a:pt x="0" y="122825"/>
                      <a:pt x="122825" y="0"/>
                      <a:pt x="274337" y="0"/>
                    </a:cubicBezTo>
                    <a:close/>
                  </a:path>
                </a:pathLst>
              </a:cu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Freeform: Shape 14">
                <a:extLst>
                  <a:ext uri="{FF2B5EF4-FFF2-40B4-BE49-F238E27FC236}">
                    <a16:creationId xmlns:a16="http://schemas.microsoft.com/office/drawing/2014/main" id="{6BCD18DB-AE18-451A-8B78-4A934752DA05}"/>
                  </a:ext>
                </a:extLst>
              </p:cNvPr>
              <p:cNvSpPr/>
              <p:nvPr/>
            </p:nvSpPr>
            <p:spPr>
              <a:xfrm rot="5400000">
                <a:off x="4384694" y="2599751"/>
                <a:ext cx="360000" cy="26141"/>
              </a:xfrm>
              <a:custGeom>
                <a:avLst/>
                <a:gdLst>
                  <a:gd name="connsiteX0" fmla="*/ 0 w 360000"/>
                  <a:gd name="connsiteY0" fmla="*/ 26141 h 26141"/>
                  <a:gd name="connsiteX1" fmla="*/ 0 w 360000"/>
                  <a:gd name="connsiteY1" fmla="*/ 18000 h 26141"/>
                  <a:gd name="connsiteX2" fmla="*/ 18000 w 360000"/>
                  <a:gd name="connsiteY2" fmla="*/ 0 h 26141"/>
                  <a:gd name="connsiteX3" fmla="*/ 342000 w 360000"/>
                  <a:gd name="connsiteY3" fmla="*/ 0 h 26141"/>
                  <a:gd name="connsiteX4" fmla="*/ 360000 w 360000"/>
                  <a:gd name="connsiteY4" fmla="*/ 18000 h 26141"/>
                  <a:gd name="connsiteX5" fmla="*/ 360000 w 360000"/>
                  <a:gd name="connsiteY5" fmla="*/ 26141 h 2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0" h="26141">
                    <a:moveTo>
                      <a:pt x="0" y="26141"/>
                    </a:moveTo>
                    <a:lnTo>
                      <a:pt x="0" y="18000"/>
                    </a:lnTo>
                    <a:cubicBezTo>
                      <a:pt x="0" y="8059"/>
                      <a:pt x="8059" y="0"/>
                      <a:pt x="18000" y="0"/>
                    </a:cubicBezTo>
                    <a:lnTo>
                      <a:pt x="342000" y="0"/>
                    </a:lnTo>
                    <a:cubicBezTo>
                      <a:pt x="351941" y="0"/>
                      <a:pt x="360000" y="8059"/>
                      <a:pt x="360000" y="18000"/>
                    </a:cubicBezTo>
                    <a:lnTo>
                      <a:pt x="360000" y="26141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Freeform: Shape 15">
                <a:extLst>
                  <a:ext uri="{FF2B5EF4-FFF2-40B4-BE49-F238E27FC236}">
                    <a16:creationId xmlns:a16="http://schemas.microsoft.com/office/drawing/2014/main" id="{E4DE6ABB-EF6C-4262-8944-C7A20307ED0F}"/>
                  </a:ext>
                </a:extLst>
              </p:cNvPr>
              <p:cNvSpPr/>
              <p:nvPr/>
            </p:nvSpPr>
            <p:spPr>
              <a:xfrm rot="16200000" flipH="1">
                <a:off x="1788931" y="2635754"/>
                <a:ext cx="288000" cy="26141"/>
              </a:xfrm>
              <a:custGeom>
                <a:avLst/>
                <a:gdLst>
                  <a:gd name="connsiteX0" fmla="*/ 0 w 288000"/>
                  <a:gd name="connsiteY0" fmla="*/ 26141 h 26141"/>
                  <a:gd name="connsiteX1" fmla="*/ 0 w 288000"/>
                  <a:gd name="connsiteY1" fmla="*/ 18000 h 26141"/>
                  <a:gd name="connsiteX2" fmla="*/ 18000 w 288000"/>
                  <a:gd name="connsiteY2" fmla="*/ 0 h 26141"/>
                  <a:gd name="connsiteX3" fmla="*/ 270000 w 288000"/>
                  <a:gd name="connsiteY3" fmla="*/ 0 h 26141"/>
                  <a:gd name="connsiteX4" fmla="*/ 288000 w 288000"/>
                  <a:gd name="connsiteY4" fmla="*/ 18000 h 26141"/>
                  <a:gd name="connsiteX5" fmla="*/ 288000 w 288000"/>
                  <a:gd name="connsiteY5" fmla="*/ 26141 h 2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0" h="26141">
                    <a:moveTo>
                      <a:pt x="0" y="26141"/>
                    </a:moveTo>
                    <a:lnTo>
                      <a:pt x="0" y="18000"/>
                    </a:lnTo>
                    <a:cubicBezTo>
                      <a:pt x="0" y="8059"/>
                      <a:pt x="8059" y="0"/>
                      <a:pt x="18000" y="0"/>
                    </a:cubicBezTo>
                    <a:lnTo>
                      <a:pt x="270000" y="0"/>
                    </a:lnTo>
                    <a:cubicBezTo>
                      <a:pt x="279941" y="0"/>
                      <a:pt x="288000" y="8059"/>
                      <a:pt x="288000" y="18000"/>
                    </a:cubicBezTo>
                    <a:lnTo>
                      <a:pt x="288000" y="26141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Freeform: Shape 16">
                <a:extLst>
                  <a:ext uri="{FF2B5EF4-FFF2-40B4-BE49-F238E27FC236}">
                    <a16:creationId xmlns:a16="http://schemas.microsoft.com/office/drawing/2014/main" id="{BA7D0CE1-DE71-47A1-8981-E441A644F34F}"/>
                  </a:ext>
                </a:extLst>
              </p:cNvPr>
              <p:cNvSpPr/>
              <p:nvPr/>
            </p:nvSpPr>
            <p:spPr>
              <a:xfrm rot="16200000" flipH="1">
                <a:off x="1788932" y="2275751"/>
                <a:ext cx="288000" cy="26141"/>
              </a:xfrm>
              <a:custGeom>
                <a:avLst/>
                <a:gdLst>
                  <a:gd name="connsiteX0" fmla="*/ 0 w 288000"/>
                  <a:gd name="connsiteY0" fmla="*/ 26141 h 26141"/>
                  <a:gd name="connsiteX1" fmla="*/ 0 w 288000"/>
                  <a:gd name="connsiteY1" fmla="*/ 18000 h 26141"/>
                  <a:gd name="connsiteX2" fmla="*/ 18000 w 288000"/>
                  <a:gd name="connsiteY2" fmla="*/ 0 h 26141"/>
                  <a:gd name="connsiteX3" fmla="*/ 270000 w 288000"/>
                  <a:gd name="connsiteY3" fmla="*/ 0 h 26141"/>
                  <a:gd name="connsiteX4" fmla="*/ 288000 w 288000"/>
                  <a:gd name="connsiteY4" fmla="*/ 18000 h 26141"/>
                  <a:gd name="connsiteX5" fmla="*/ 288000 w 288000"/>
                  <a:gd name="connsiteY5" fmla="*/ 26141 h 2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000" h="26141">
                    <a:moveTo>
                      <a:pt x="0" y="26141"/>
                    </a:moveTo>
                    <a:lnTo>
                      <a:pt x="0" y="18000"/>
                    </a:lnTo>
                    <a:cubicBezTo>
                      <a:pt x="0" y="8059"/>
                      <a:pt x="8059" y="0"/>
                      <a:pt x="18000" y="0"/>
                    </a:cubicBezTo>
                    <a:lnTo>
                      <a:pt x="270000" y="0"/>
                    </a:lnTo>
                    <a:cubicBezTo>
                      <a:pt x="279941" y="0"/>
                      <a:pt x="288000" y="8059"/>
                      <a:pt x="288000" y="18000"/>
                    </a:cubicBezTo>
                    <a:lnTo>
                      <a:pt x="288000" y="26141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" name="Freeform: Shape 17">
              <a:extLst>
                <a:ext uri="{FF2B5EF4-FFF2-40B4-BE49-F238E27FC236}">
                  <a16:creationId xmlns:a16="http://schemas.microsoft.com/office/drawing/2014/main" id="{9090F605-D091-49A0-B2B7-82F55915B39A}"/>
                </a:ext>
              </a:extLst>
            </p:cNvPr>
            <p:cNvSpPr/>
            <p:nvPr/>
          </p:nvSpPr>
          <p:spPr>
            <a:xfrm>
              <a:off x="1725465" y="755663"/>
              <a:ext cx="2538000" cy="5346000"/>
            </a:xfrm>
            <a:custGeom>
              <a:avLst/>
              <a:gdLst>
                <a:gd name="connsiteX0" fmla="*/ 251973 w 2538000"/>
                <a:gd name="connsiteY0" fmla="*/ 0 h 5346000"/>
                <a:gd name="connsiteX1" fmla="*/ 891001 w 2538000"/>
                <a:gd name="connsiteY1" fmla="*/ 0 h 5346000"/>
                <a:gd name="connsiteX2" fmla="*/ 899789 w 2538000"/>
                <a:gd name="connsiteY2" fmla="*/ 17999 h 5346000"/>
                <a:gd name="connsiteX3" fmla="*/ 1638211 w 2538000"/>
                <a:gd name="connsiteY3" fmla="*/ 17999 h 5346000"/>
                <a:gd name="connsiteX4" fmla="*/ 1647000 w 2538000"/>
                <a:gd name="connsiteY4" fmla="*/ 0 h 5346000"/>
                <a:gd name="connsiteX5" fmla="*/ 2286027 w 2538000"/>
                <a:gd name="connsiteY5" fmla="*/ 0 h 5346000"/>
                <a:gd name="connsiteX6" fmla="*/ 2538000 w 2538000"/>
                <a:gd name="connsiteY6" fmla="*/ 251973 h 5346000"/>
                <a:gd name="connsiteX7" fmla="*/ 2538000 w 2538000"/>
                <a:gd name="connsiteY7" fmla="*/ 5094027 h 5346000"/>
                <a:gd name="connsiteX8" fmla="*/ 2286027 w 2538000"/>
                <a:gd name="connsiteY8" fmla="*/ 5346000 h 5346000"/>
                <a:gd name="connsiteX9" fmla="*/ 251973 w 2538000"/>
                <a:gd name="connsiteY9" fmla="*/ 5346000 h 5346000"/>
                <a:gd name="connsiteX10" fmla="*/ 0 w 2538000"/>
                <a:gd name="connsiteY10" fmla="*/ 5094027 h 5346000"/>
                <a:gd name="connsiteX11" fmla="*/ 0 w 2538000"/>
                <a:gd name="connsiteY11" fmla="*/ 251973 h 5346000"/>
                <a:gd name="connsiteX12" fmla="*/ 251973 w 2538000"/>
                <a:gd name="connsiteY12" fmla="*/ 0 h 53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8000" h="5346000">
                  <a:moveTo>
                    <a:pt x="251973" y="0"/>
                  </a:moveTo>
                  <a:lnTo>
                    <a:pt x="891001" y="0"/>
                  </a:lnTo>
                  <a:lnTo>
                    <a:pt x="899789" y="17999"/>
                  </a:lnTo>
                  <a:lnTo>
                    <a:pt x="1638211" y="17999"/>
                  </a:lnTo>
                  <a:lnTo>
                    <a:pt x="1647000" y="0"/>
                  </a:lnTo>
                  <a:lnTo>
                    <a:pt x="2286027" y="0"/>
                  </a:lnTo>
                  <a:cubicBezTo>
                    <a:pt x="2425188" y="0"/>
                    <a:pt x="2538000" y="112812"/>
                    <a:pt x="2538000" y="251973"/>
                  </a:cubicBezTo>
                  <a:lnTo>
                    <a:pt x="2538000" y="5094027"/>
                  </a:lnTo>
                  <a:cubicBezTo>
                    <a:pt x="2538000" y="5233188"/>
                    <a:pt x="2425188" y="5346000"/>
                    <a:pt x="2286027" y="5346000"/>
                  </a:cubicBezTo>
                  <a:lnTo>
                    <a:pt x="251973" y="5346000"/>
                  </a:lnTo>
                  <a:cubicBezTo>
                    <a:pt x="112812" y="5346000"/>
                    <a:pt x="0" y="5233188"/>
                    <a:pt x="0" y="5094027"/>
                  </a:cubicBezTo>
                  <a:lnTo>
                    <a:pt x="0" y="251973"/>
                  </a:lnTo>
                  <a:cubicBezTo>
                    <a:pt x="0" y="112812"/>
                    <a:pt x="112812" y="0"/>
                    <a:pt x="25197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1735553" y="634603"/>
            <a:ext cx="2513177" cy="5311801"/>
          </a:xfrm>
          <a:custGeom>
            <a:avLst/>
            <a:gdLst>
              <a:gd name="connsiteX0" fmla="*/ 203664 w 2376488"/>
              <a:gd name="connsiteY0" fmla="*/ 0 h 5143500"/>
              <a:gd name="connsiteX1" fmla="*/ 2173188 w 2376488"/>
              <a:gd name="connsiteY1" fmla="*/ 0 h 5143500"/>
              <a:gd name="connsiteX2" fmla="*/ 2251253 w 2376488"/>
              <a:gd name="connsiteY2" fmla="*/ 15761 h 5143500"/>
              <a:gd name="connsiteX3" fmla="*/ 2372673 w 2376488"/>
              <a:gd name="connsiteY3" fmla="*/ 163800 h 5143500"/>
              <a:gd name="connsiteX4" fmla="*/ 2376488 w 2376488"/>
              <a:gd name="connsiteY4" fmla="*/ 201644 h 5143500"/>
              <a:gd name="connsiteX5" fmla="*/ 2376488 w 2376488"/>
              <a:gd name="connsiteY5" fmla="*/ 4952244 h 5143500"/>
              <a:gd name="connsiteX6" fmla="*/ 2372673 w 2376488"/>
              <a:gd name="connsiteY6" fmla="*/ 4990088 h 5143500"/>
              <a:gd name="connsiteX7" fmla="*/ 2251253 w 2376488"/>
              <a:gd name="connsiteY7" fmla="*/ 5138128 h 5143500"/>
              <a:gd name="connsiteX8" fmla="*/ 2224641 w 2376488"/>
              <a:gd name="connsiteY8" fmla="*/ 5143500 h 5143500"/>
              <a:gd name="connsiteX9" fmla="*/ 152210 w 2376488"/>
              <a:gd name="connsiteY9" fmla="*/ 5143500 h 5143500"/>
              <a:gd name="connsiteX10" fmla="*/ 125599 w 2376488"/>
              <a:gd name="connsiteY10" fmla="*/ 5138128 h 5143500"/>
              <a:gd name="connsiteX11" fmla="*/ 0 w 2376488"/>
              <a:gd name="connsiteY11" fmla="*/ 4948643 h 5143500"/>
              <a:gd name="connsiteX12" fmla="*/ 0 w 2376488"/>
              <a:gd name="connsiteY12" fmla="*/ 205245 h 5143500"/>
              <a:gd name="connsiteX13" fmla="*/ 125599 w 2376488"/>
              <a:gd name="connsiteY13" fmla="*/ 1576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6488" h="5143500">
                <a:moveTo>
                  <a:pt x="203664" y="0"/>
                </a:moveTo>
                <a:lnTo>
                  <a:pt x="2173188" y="0"/>
                </a:lnTo>
                <a:lnTo>
                  <a:pt x="2251253" y="15761"/>
                </a:lnTo>
                <a:cubicBezTo>
                  <a:pt x="2312760" y="41776"/>
                  <a:pt x="2358976" y="96865"/>
                  <a:pt x="2372673" y="163800"/>
                </a:cubicBezTo>
                <a:lnTo>
                  <a:pt x="2376488" y="201644"/>
                </a:lnTo>
                <a:lnTo>
                  <a:pt x="2376488" y="4952244"/>
                </a:lnTo>
                <a:lnTo>
                  <a:pt x="2372673" y="4990088"/>
                </a:lnTo>
                <a:cubicBezTo>
                  <a:pt x="2358976" y="5057023"/>
                  <a:pt x="2312760" y="5112112"/>
                  <a:pt x="2251253" y="5138128"/>
                </a:cubicBezTo>
                <a:lnTo>
                  <a:pt x="2224641" y="5143500"/>
                </a:lnTo>
                <a:lnTo>
                  <a:pt x="152210" y="5143500"/>
                </a:lnTo>
                <a:lnTo>
                  <a:pt x="125599" y="5138128"/>
                </a:lnTo>
                <a:cubicBezTo>
                  <a:pt x="51789" y="5106909"/>
                  <a:pt x="0" y="5033824"/>
                  <a:pt x="0" y="4948643"/>
                </a:cubicBezTo>
                <a:lnTo>
                  <a:pt x="0" y="205245"/>
                </a:lnTo>
                <a:cubicBezTo>
                  <a:pt x="0" y="120064"/>
                  <a:pt x="51789" y="46979"/>
                  <a:pt x="125599" y="15761"/>
                </a:cubicBezTo>
                <a:close/>
              </a:path>
            </a:pathLst>
          </a:custGeom>
        </p:spPr>
      </p:sp>
      <p:sp>
        <p:nvSpPr>
          <p:cNvPr id="13" name="Espace réservé du titre 11"/>
          <p:cNvSpPr>
            <a:spLocks noGrp="1"/>
          </p:cNvSpPr>
          <p:nvPr>
            <p:ph type="title"/>
          </p:nvPr>
        </p:nvSpPr>
        <p:spPr>
          <a:xfrm>
            <a:off x="4648200" y="626545"/>
            <a:ext cx="8654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1. MODIFIEZ LE STYLE DU TITRE</a:t>
            </a:r>
          </a:p>
        </p:txBody>
      </p:sp>
      <p:sp>
        <p:nvSpPr>
          <p:cNvPr id="14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601352" y="6424669"/>
            <a:ext cx="6241473" cy="29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 dirty="0">
                <a:solidFill>
                  <a:schemeClr val="bg2">
                    <a:lumMod val="50000"/>
                  </a:schemeClr>
                </a:solidFill>
                <a:cs typeface="Gotham Book" pitchFamily="50" charset="0"/>
              </a:rPr>
              <a:t>Etablissement français du sang – [NOM DE LA PRESENTATION] - DATE</a:t>
            </a:r>
          </a:p>
        </p:txBody>
      </p:sp>
      <p:sp>
        <p:nvSpPr>
          <p:cNvPr id="16" name="Espace réservé du texte 12"/>
          <p:cNvSpPr>
            <a:spLocks noGrp="1"/>
          </p:cNvSpPr>
          <p:nvPr>
            <p:ph idx="1" hasCustomPrompt="1"/>
          </p:nvPr>
        </p:nvSpPr>
        <p:spPr>
          <a:xfrm>
            <a:off x="4648200" y="2327409"/>
            <a:ext cx="7045036" cy="361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63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1"/>
          <p:cNvSpPr>
            <a:spLocks noGrp="1"/>
          </p:cNvSpPr>
          <p:nvPr>
            <p:ph type="pic" sz="quarter" idx="10"/>
          </p:nvPr>
        </p:nvSpPr>
        <p:spPr>
          <a:xfrm>
            <a:off x="2152650" y="1004668"/>
            <a:ext cx="4535488" cy="5853332"/>
          </a:xfrm>
          <a:prstGeom prst="round2SameRect">
            <a:avLst>
              <a:gd name="adj1" fmla="val 4544"/>
              <a:gd name="adj2" fmla="val 0"/>
            </a:avLst>
          </a:prstGeom>
          <a:solidFill>
            <a:srgbClr val="DF2C26"/>
          </a:solidFill>
        </p:spPr>
      </p:sp>
      <p:sp>
        <p:nvSpPr>
          <p:cNvPr id="6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601352" y="6424669"/>
            <a:ext cx="6241473" cy="29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 dirty="0">
                <a:solidFill>
                  <a:schemeClr val="bg2">
                    <a:lumMod val="50000"/>
                  </a:schemeClr>
                </a:solidFill>
                <a:cs typeface="Gotham Book" pitchFamily="50" charset="0"/>
              </a:rPr>
              <a:t>Etablissement français du sang – [NOM DE LA PRESENTATION] - DATE</a:t>
            </a:r>
          </a:p>
        </p:txBody>
      </p:sp>
      <p:sp>
        <p:nvSpPr>
          <p:cNvPr id="7" name="Espace réservé du texte 12"/>
          <p:cNvSpPr>
            <a:spLocks noGrp="1"/>
          </p:cNvSpPr>
          <p:nvPr>
            <p:ph idx="1" hasCustomPrompt="1"/>
          </p:nvPr>
        </p:nvSpPr>
        <p:spPr>
          <a:xfrm>
            <a:off x="6975262" y="3620655"/>
            <a:ext cx="4747491" cy="443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009DE0"/>
                </a:solidFill>
              </a:defRPr>
            </a:lvl1pPr>
          </a:lstStyle>
          <a:p>
            <a:pPr lvl="0"/>
            <a:r>
              <a:rPr lang="fr-FR" dirty="0"/>
              <a:t>Contact : modifier l’email 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845953" y="1980280"/>
            <a:ext cx="45332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0" dirty="0">
                <a:solidFill>
                  <a:srgbClr val="DF2C26"/>
                </a:solidFill>
                <a:latin typeface="+mj-lt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91155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t="33266" r="18864" b="32795"/>
          <a:stretch/>
        </p:blipFill>
        <p:spPr>
          <a:xfrm>
            <a:off x="332509" y="6194549"/>
            <a:ext cx="1154546" cy="3543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6" y="293653"/>
            <a:ext cx="1031375" cy="1031375"/>
          </a:xfrm>
          <a:prstGeom prst="rect">
            <a:avLst/>
          </a:prstGeom>
        </p:spPr>
      </p:pic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798413" y="2858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3080333" y="6415700"/>
            <a:ext cx="9014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601352" y="6424669"/>
            <a:ext cx="6241473" cy="29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fr-FR" dirty="0">
                <a:cs typeface="Gotham Book" pitchFamily="50" charset="0"/>
              </a:rPr>
              <a:t>Etablissement français du sang – [NOM DE LA PRESENTATION] - DATE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74" y="427878"/>
            <a:ext cx="1607094" cy="21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2" y="164574"/>
            <a:ext cx="980736" cy="980736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2927933" y="6424669"/>
            <a:ext cx="9014688" cy="0"/>
          </a:xfrm>
          <a:prstGeom prst="line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30976" r="11288" b="30370"/>
          <a:stretch/>
        </p:blipFill>
        <p:spPr>
          <a:xfrm>
            <a:off x="323274" y="6194549"/>
            <a:ext cx="1197726" cy="354379"/>
          </a:xfrm>
          <a:prstGeom prst="rect">
            <a:avLst/>
          </a:prstGeom>
        </p:spPr>
      </p:pic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>
          <a:xfrm>
            <a:off x="1327225" y="560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1. MODIFIEZ LE STYLE DU TITRE</a:t>
            </a: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601352" y="6424669"/>
            <a:ext cx="6241473" cy="29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</a:rPr>
              <a:t>Etablissement français du sang – [NOM DE LA PRESENTATION] - DATE</a:t>
            </a:r>
          </a:p>
        </p:txBody>
      </p:sp>
    </p:spTree>
    <p:extLst>
      <p:ext uri="{BB962C8B-B14F-4D97-AF65-F5344CB8AC3E}">
        <p14:creationId xmlns:p14="http://schemas.microsoft.com/office/powerpoint/2010/main" val="15317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DE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D61FD6-42FA-4283-A0A9-CB4C7E5F9694}"/>
              </a:ext>
            </a:extLst>
          </p:cNvPr>
          <p:cNvSpPr/>
          <p:nvPr userDrawn="1"/>
        </p:nvSpPr>
        <p:spPr>
          <a:xfrm>
            <a:off x="0" y="0"/>
            <a:ext cx="2669309" cy="6858000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t="33266" r="18864" b="32795"/>
          <a:stretch/>
        </p:blipFill>
        <p:spPr>
          <a:xfrm>
            <a:off x="332509" y="6194549"/>
            <a:ext cx="1154546" cy="354379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2918696" y="6398476"/>
            <a:ext cx="9014688" cy="0"/>
          </a:xfrm>
          <a:prstGeom prst="line">
            <a:avLst/>
          </a:prstGeom>
          <a:ln w="1905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6" y="293653"/>
            <a:ext cx="1031375" cy="1031375"/>
          </a:xfrm>
          <a:prstGeom prst="rect">
            <a:avLst/>
          </a:prstGeom>
        </p:spPr>
      </p:pic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>
          <a:xfrm>
            <a:off x="2758861" y="1465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1. MODIFIEZ LE STYLE DU TITRE</a:t>
            </a:r>
          </a:p>
        </p:txBody>
      </p:sp>
      <p:sp>
        <p:nvSpPr>
          <p:cNvPr id="13" name="Espace réservé du pied de page 14"/>
          <p:cNvSpPr>
            <a:spLocks noGrp="1"/>
          </p:cNvSpPr>
          <p:nvPr>
            <p:ph type="ftr" sz="quarter" idx="3"/>
          </p:nvPr>
        </p:nvSpPr>
        <p:spPr>
          <a:xfrm>
            <a:off x="5601352" y="6424669"/>
            <a:ext cx="6241473" cy="29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>
                <a:solidFill>
                  <a:schemeClr val="bg2">
                    <a:lumMod val="50000"/>
                  </a:schemeClr>
                </a:solidFill>
                <a:cs typeface="Gotham Book" pitchFamily="50" charset="0"/>
              </a:rPr>
              <a:t>Etablissement français du sang – [NOM DE LA PRESENTATION] - DATE</a:t>
            </a:r>
            <a:endParaRPr lang="fr-FR" dirty="0">
              <a:solidFill>
                <a:schemeClr val="bg2">
                  <a:lumMod val="50000"/>
                </a:schemeClr>
              </a:solidFill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DE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" y="2424990"/>
            <a:ext cx="12191999" cy="3045911"/>
          </a:xfrm>
        </p:spPr>
        <p:txBody>
          <a:bodyPr>
            <a:normAutofit fontScale="90000"/>
          </a:bodyPr>
          <a:lstStyle/>
          <a:p>
            <a:r>
              <a:rPr lang="fr-FR" sz="4800" dirty="0"/>
              <a:t>LES TROPHÉES DE LA VIE </a:t>
            </a:r>
            <a:br>
              <a:rPr lang="fr-FR" sz="4800" dirty="0"/>
            </a:br>
            <a:r>
              <a:rPr lang="fr-FR" sz="4800" dirty="0"/>
              <a:t>DE LA GENDARMERIE</a:t>
            </a:r>
            <a:br>
              <a:rPr lang="fr-FR" sz="4800" dirty="0"/>
            </a:br>
            <a:r>
              <a:rPr lang="fr-FR" sz="4800" dirty="0"/>
              <a:t>DES HAUTES PYRENEES</a:t>
            </a:r>
            <a:br>
              <a:rPr lang="fr-FR" sz="4800" dirty="0"/>
            </a:br>
            <a:r>
              <a:rPr lang="fr-FR" sz="4800" dirty="0"/>
              <a:t>Remise des trophées</a:t>
            </a:r>
            <a:br>
              <a:rPr lang="fr-FR" sz="4800" dirty="0"/>
            </a:br>
            <a:r>
              <a:rPr lang="fr-FR" sz="4000" dirty="0"/>
              <a:t>24 juin 2025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29528" y="6456218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</a:rPr>
              <a:t>Etablissement français du sang – Remise des Trophées de la vie – 24 juin 2025</a:t>
            </a:r>
          </a:p>
        </p:txBody>
      </p:sp>
    </p:spTree>
    <p:extLst>
      <p:ext uri="{BB962C8B-B14F-4D97-AF65-F5344CB8AC3E}">
        <p14:creationId xmlns:p14="http://schemas.microsoft.com/office/powerpoint/2010/main" val="38695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D0A1D1-D3EE-4C8F-AFCA-D04AA9C75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22" y="2669145"/>
            <a:ext cx="5179456" cy="3643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3B54AF0-7D53-44F7-B714-EDB8264F4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56" y="484568"/>
            <a:ext cx="2546796" cy="1910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E19C8EF-2B0F-497D-8453-2683A6E53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3" y="484567"/>
            <a:ext cx="2546796" cy="1910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62CB948-78C9-437E-8B28-840E7D60CE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19" y="2789887"/>
            <a:ext cx="2510173" cy="3346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198BD4A-4017-44F3-B637-EEE3316DC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71" y="3429000"/>
            <a:ext cx="1827190" cy="2244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308B5AF-6F6F-4BFF-9124-11B8E65837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70" y="484566"/>
            <a:ext cx="2546796" cy="1910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11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marie-christine.guehl@efs.sante.fr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21508" y="6432156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</p:spTree>
    <p:extLst>
      <p:ext uri="{BB962C8B-B14F-4D97-AF65-F5344CB8AC3E}">
        <p14:creationId xmlns:p14="http://schemas.microsoft.com/office/powerpoint/2010/main" val="365519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333" y="686956"/>
            <a:ext cx="10281571" cy="799457"/>
          </a:xfrm>
        </p:spPr>
        <p:txBody>
          <a:bodyPr>
            <a:normAutofit fontScale="90000"/>
          </a:bodyPr>
          <a:lstStyle/>
          <a:p>
            <a:r>
              <a:rPr lang="fr-FR" dirty="0"/>
              <a:t>LE DON DE SANG : DES BESOINS IMPORTANTS</a:t>
            </a:r>
            <a:br>
              <a:rPr lang="fr-FR" dirty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29528" y="6456218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  <p:sp>
        <p:nvSpPr>
          <p:cNvPr id="5" name="Titre 6"/>
          <p:cNvSpPr txBox="1">
            <a:spLocks/>
          </p:cNvSpPr>
          <p:nvPr/>
        </p:nvSpPr>
        <p:spPr bwMode="gray">
          <a:xfrm>
            <a:off x="585470" y="306509"/>
            <a:ext cx="8307010" cy="89024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kern="1200" cap="all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1061367" y="2086994"/>
            <a:ext cx="10077688" cy="17791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800" kern="1200" cap="none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25000"/>
              <a:buFontTx/>
              <a:buBlip>
                <a:blip r:embed="rId3"/>
              </a:buBlip>
              <a:defRPr sz="170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-"/>
              <a:defRPr sz="170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4"/>
              </a:buBlip>
              <a:defRPr sz="1200" kern="12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000" b="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11 000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dons de sang nécessaires en 2025 dans les Hautes Pyrénées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236 000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dons de sang nécessaires en 2025 en Occitanie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1 million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de malades soignés chaque année en France grâce aux dons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r-FR" sz="140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580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0133" y="712355"/>
            <a:ext cx="10230771" cy="799457"/>
          </a:xfrm>
        </p:spPr>
        <p:txBody>
          <a:bodyPr>
            <a:normAutofit fontScale="90000"/>
          </a:bodyPr>
          <a:lstStyle/>
          <a:p>
            <a:r>
              <a:rPr lang="fr-FR" dirty="0"/>
              <a:t>LES TROPHÉES DE LA VIE </a:t>
            </a:r>
            <a:br>
              <a:rPr lang="fr-FR" dirty="0"/>
            </a:br>
            <a:r>
              <a:rPr lang="fr-FR" dirty="0"/>
              <a:t>DE LA GENDARMERIE DES HAUTES PYRENEES</a:t>
            </a:r>
            <a:br>
              <a:rPr lang="fr-FR" dirty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29528" y="6456218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  <p:sp>
        <p:nvSpPr>
          <p:cNvPr id="5" name="Titre 6"/>
          <p:cNvSpPr txBox="1">
            <a:spLocks/>
          </p:cNvSpPr>
          <p:nvPr/>
        </p:nvSpPr>
        <p:spPr bwMode="gray">
          <a:xfrm>
            <a:off x="585470" y="306509"/>
            <a:ext cx="8307010" cy="89024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kern="1200" cap="all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1061367" y="2086994"/>
            <a:ext cx="10077688" cy="3030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800" kern="1200" cap="none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25000"/>
              <a:buFontTx/>
              <a:buBlip>
                <a:blip r:embed="rId3"/>
              </a:buBlip>
              <a:defRPr sz="170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-"/>
              <a:defRPr sz="170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4"/>
              </a:buBlip>
              <a:defRPr sz="1200" kern="12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000" b="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1er contact en juillet 2024 avec le Commandant VERDOUX du </a:t>
            </a:r>
            <a:r>
              <a:rPr lang="fr-FR" dirty="0"/>
              <a:t>Groupement de Gendarmerie Départementale des Hautes-Pyrénées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 : favoriser et encourager les dons de sang et de plasma chez les Gendarmes du Groupement, le personnel des Services Administratifs du Groupement ainsi que leurs familles.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difficultés à comptabiliser le nombre de candidatures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En décembre 2024 projet d’un challenge TROPHEES DE LA VIE pour  2025</a:t>
            </a:r>
          </a:p>
          <a:p>
            <a:pPr marL="0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r-FR" sz="140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65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333" y="397295"/>
            <a:ext cx="10223382" cy="799457"/>
          </a:xfrm>
        </p:spPr>
        <p:txBody>
          <a:bodyPr>
            <a:normAutofit/>
          </a:bodyPr>
          <a:lstStyle/>
          <a:p>
            <a:r>
              <a:rPr lang="fr-FR" sz="4000" dirty="0"/>
              <a:t>UN SUCCÈS POUR UNE PREMIERE EDITION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29528" y="6456218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  <p:sp>
        <p:nvSpPr>
          <p:cNvPr id="5" name="Titre 6"/>
          <p:cNvSpPr txBox="1">
            <a:spLocks/>
          </p:cNvSpPr>
          <p:nvPr/>
        </p:nvSpPr>
        <p:spPr bwMode="gray">
          <a:xfrm>
            <a:off x="585470" y="306509"/>
            <a:ext cx="8307010" cy="89024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kern="1200" cap="all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4738975" y="2980659"/>
            <a:ext cx="2681474" cy="3030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800" kern="1200" cap="none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25000"/>
              <a:buFontTx/>
              <a:buBlip>
                <a:blip r:embed="rId3"/>
              </a:buBlip>
              <a:defRPr sz="170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-"/>
              <a:defRPr sz="170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4"/>
              </a:buBlip>
              <a:defRPr sz="1200" kern="12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000" b="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sz="2400" dirty="0">
                <a:sym typeface="Wingdings" panose="05000000000000000000" pitchFamily="2" charset="2"/>
              </a:rPr>
              <a:t>54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donneurs</a:t>
            </a:r>
          </a:p>
          <a:p>
            <a:pPr marL="0" indent="0" algn="ctr">
              <a:buNone/>
            </a:pPr>
            <a:endParaRPr lang="fr-F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fr-FR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sz="2400" dirty="0">
                <a:sym typeface="Wingdings" panose="05000000000000000000" pitchFamily="2" charset="2"/>
              </a:rPr>
              <a:t>162</a:t>
            </a: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 vies sauvées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r-FR" sz="140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18CCB1-37A6-4851-B93F-662531567741}"/>
              </a:ext>
            </a:extLst>
          </p:cNvPr>
          <p:cNvSpPr txBox="1"/>
          <p:nvPr/>
        </p:nvSpPr>
        <p:spPr>
          <a:xfrm>
            <a:off x="2605653" y="1396765"/>
            <a:ext cx="609470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kumimoji="0" lang="fr-FR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ère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édition du 7 janvier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au 7 juin 2025</a:t>
            </a:r>
          </a:p>
        </p:txBody>
      </p:sp>
    </p:spTree>
    <p:extLst>
      <p:ext uri="{BB962C8B-B14F-4D97-AF65-F5344CB8AC3E}">
        <p14:creationId xmlns:p14="http://schemas.microsoft.com/office/powerpoint/2010/main" val="87008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3267" y="272196"/>
            <a:ext cx="10499557" cy="1325563"/>
          </a:xfrm>
        </p:spPr>
        <p:txBody>
          <a:bodyPr>
            <a:normAutofit/>
          </a:bodyPr>
          <a:lstStyle/>
          <a:p>
            <a:r>
              <a:rPr lang="fr-FR" sz="4000" dirty="0"/>
              <a:t>UN GRAND MERCI AUX GROUPEMENTS PARTICIPANTS :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1468438" y="3522133"/>
            <a:ext cx="1312079" cy="1948769"/>
          </a:xfrm>
        </p:spPr>
        <p:txBody>
          <a:bodyPr/>
          <a:lstStyle/>
          <a:p>
            <a:r>
              <a:rPr lang="fr-FR" dirty="0"/>
              <a:t>Compagnie de Tarbes</a:t>
            </a:r>
          </a:p>
          <a:p>
            <a:r>
              <a:rPr lang="fr-FR" dirty="0"/>
              <a:t>Compagnie d’Argelès-Gazost</a:t>
            </a:r>
          </a:p>
          <a:p>
            <a:r>
              <a:rPr lang="fr-FR" dirty="0"/>
              <a:t>Compagnie de Bagnères de Bigorre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3519664" y="3612532"/>
            <a:ext cx="1504950" cy="1813596"/>
          </a:xfrm>
        </p:spPr>
        <p:txBody>
          <a:bodyPr/>
          <a:lstStyle/>
          <a:p>
            <a:r>
              <a:rPr lang="fr-FR" dirty="0"/>
              <a:t>Escadron Départemental de Sécurité Routière</a:t>
            </a:r>
          </a:p>
          <a:p>
            <a:r>
              <a:rPr lang="fr-FR" dirty="0"/>
              <a:t>Peloton de Gendarmerie de Haute Montagne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/>
          </p:nvPr>
        </p:nvSpPr>
        <p:spPr>
          <a:xfrm>
            <a:off x="5511192" y="4409306"/>
            <a:ext cx="1868219" cy="371909"/>
          </a:xfrm>
        </p:spPr>
        <p:txBody>
          <a:bodyPr/>
          <a:lstStyle/>
          <a:p>
            <a:r>
              <a:rPr lang="fr-FR" dirty="0"/>
              <a:t>Etat Major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2"/>
          </p:nvPr>
        </p:nvSpPr>
        <p:spPr>
          <a:xfrm>
            <a:off x="7654447" y="4246499"/>
            <a:ext cx="1828702" cy="641681"/>
          </a:xfrm>
        </p:spPr>
        <p:txBody>
          <a:bodyPr/>
          <a:lstStyle/>
          <a:p>
            <a:r>
              <a:rPr lang="fr-FR" dirty="0"/>
              <a:t>Réservistes</a:t>
            </a:r>
          </a:p>
          <a:p>
            <a:r>
              <a:rPr lang="fr-FR" dirty="0"/>
              <a:t>Retraités</a:t>
            </a:r>
          </a:p>
          <a:p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9512968" y="3336758"/>
            <a:ext cx="182321" cy="40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9483149" y="3593433"/>
            <a:ext cx="182321" cy="40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328871" y="5832642"/>
            <a:ext cx="182321" cy="40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437780" y="2221833"/>
            <a:ext cx="182321" cy="40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021508" y="6432156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2F8FE-3630-45C9-ACC4-B994E63A5E69}"/>
              </a:ext>
            </a:extLst>
          </p:cNvPr>
          <p:cNvSpPr/>
          <p:nvPr/>
        </p:nvSpPr>
        <p:spPr>
          <a:xfrm>
            <a:off x="3298590" y="5832642"/>
            <a:ext cx="182321" cy="40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D50C88-80D4-4632-902E-D9E1EFC02FA0}"/>
              </a:ext>
            </a:extLst>
          </p:cNvPr>
          <p:cNvSpPr/>
          <p:nvPr/>
        </p:nvSpPr>
        <p:spPr>
          <a:xfrm>
            <a:off x="1268309" y="5757743"/>
            <a:ext cx="182321" cy="40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CD6A2E-ABDD-4A4C-B326-5755B2EC6D7D}"/>
              </a:ext>
            </a:extLst>
          </p:cNvPr>
          <p:cNvSpPr/>
          <p:nvPr/>
        </p:nvSpPr>
        <p:spPr>
          <a:xfrm>
            <a:off x="7437780" y="5778514"/>
            <a:ext cx="182321" cy="40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E2E64D-D2B3-4959-95F3-7929620FB319}"/>
              </a:ext>
            </a:extLst>
          </p:cNvPr>
          <p:cNvSpPr/>
          <p:nvPr/>
        </p:nvSpPr>
        <p:spPr>
          <a:xfrm>
            <a:off x="9483149" y="3936273"/>
            <a:ext cx="312784" cy="2210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2149F8-3D4A-4404-B91E-01E6833E09A1}"/>
              </a:ext>
            </a:extLst>
          </p:cNvPr>
          <p:cNvSpPr/>
          <p:nvPr/>
        </p:nvSpPr>
        <p:spPr>
          <a:xfrm>
            <a:off x="7431083" y="2562155"/>
            <a:ext cx="189018" cy="103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A8562-5EA9-43BC-864F-FD306E4A0564}"/>
              </a:ext>
            </a:extLst>
          </p:cNvPr>
          <p:cNvSpPr/>
          <p:nvPr/>
        </p:nvSpPr>
        <p:spPr>
          <a:xfrm>
            <a:off x="3291893" y="1624984"/>
            <a:ext cx="189018" cy="103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340D99-B3A5-4A26-8E13-09A4A7CF4C1E}"/>
              </a:ext>
            </a:extLst>
          </p:cNvPr>
          <p:cNvSpPr/>
          <p:nvPr/>
        </p:nvSpPr>
        <p:spPr>
          <a:xfrm>
            <a:off x="5416815" y="2698511"/>
            <a:ext cx="189018" cy="103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27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333" y="397295"/>
            <a:ext cx="10223382" cy="799457"/>
          </a:xfrm>
        </p:spPr>
        <p:txBody>
          <a:bodyPr>
            <a:normAutofit/>
          </a:bodyPr>
          <a:lstStyle/>
          <a:p>
            <a:r>
              <a:rPr lang="fr-FR" sz="4000" dirty="0"/>
              <a:t>LES RESULTATS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29528" y="6456218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  <p:sp>
        <p:nvSpPr>
          <p:cNvPr id="5" name="Titre 6"/>
          <p:cNvSpPr txBox="1">
            <a:spLocks/>
          </p:cNvSpPr>
          <p:nvPr/>
        </p:nvSpPr>
        <p:spPr bwMode="gray">
          <a:xfrm>
            <a:off x="585470" y="306509"/>
            <a:ext cx="8307010" cy="89024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kern="1200" cap="all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1061366" y="2086994"/>
            <a:ext cx="10456865" cy="3030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800" kern="1200" cap="none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25000"/>
              <a:buFontTx/>
              <a:buBlip>
                <a:blip r:embed="rId3"/>
              </a:buBlip>
              <a:defRPr sz="170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-"/>
              <a:defRPr sz="170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4"/>
              </a:buBlip>
              <a:defRPr sz="1200" kern="12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000" b="0" kern="12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r-FR" sz="140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fr-FR" sz="2000" dirty="0">
              <a:sym typeface="Wingdings" panose="05000000000000000000" pitchFamily="2" charset="2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6FE510B-ADEB-405F-AFF8-ABECEEAE8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59909"/>
              </p:ext>
            </p:extLst>
          </p:nvPr>
        </p:nvGraphicFramePr>
        <p:xfrm>
          <a:off x="1582765" y="2173785"/>
          <a:ext cx="8763000" cy="19812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12226289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38344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211941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3953679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987911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2623985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708619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948213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983346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527187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487122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Etat major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 de Tarbes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 Bagnères de Bigorre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 Argeles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EDSR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PGHM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Réservistes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Retraités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donneurs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28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07/01 au 20/01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153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20/01 au 10/02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236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10/02 au 11/03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3278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11/03 au 23/04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6483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23/04 au 19 /05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186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19/05 au 07/06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0179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5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75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286933" y="56068"/>
            <a:ext cx="10555892" cy="1325563"/>
          </a:xfrm>
        </p:spPr>
        <p:txBody>
          <a:bodyPr>
            <a:normAutofit/>
          </a:bodyPr>
          <a:lstStyle/>
          <a:p>
            <a:r>
              <a:rPr lang="fr-FR" sz="4000" dirty="0"/>
              <a:t>PODIUM </a:t>
            </a:r>
            <a:br>
              <a:rPr lang="fr-FR" sz="4000" dirty="0"/>
            </a:br>
            <a:endParaRPr lang="fr-FR" sz="4000" dirty="0">
              <a:solidFill>
                <a:srgbClr val="DF2C26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3497179" y="2053392"/>
            <a:ext cx="5101389" cy="2951747"/>
            <a:chOff x="3497179" y="2053392"/>
            <a:chExt cx="5101389" cy="2951747"/>
          </a:xfrm>
        </p:grpSpPr>
        <p:sp>
          <p:nvSpPr>
            <p:cNvPr id="18" name="Rectangle 17"/>
            <p:cNvSpPr/>
            <p:nvPr/>
          </p:nvSpPr>
          <p:spPr>
            <a:xfrm>
              <a:off x="3497179" y="3224466"/>
              <a:ext cx="1700463" cy="1780671"/>
            </a:xfrm>
            <a:prstGeom prst="rect">
              <a:avLst/>
            </a:prstGeom>
            <a:solidFill>
              <a:srgbClr val="A7A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dirty="0"/>
                <a:t>2</a:t>
              </a:r>
              <a:r>
                <a:rPr lang="fr-FR" sz="4400" baseline="30000" dirty="0"/>
                <a:t>ème</a:t>
              </a:r>
            </a:p>
            <a:p>
              <a:pPr algn="ctr"/>
              <a:r>
                <a:rPr lang="fr-FR" sz="2400" baseline="30000" dirty="0"/>
                <a:t>14 dons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97642" y="2053392"/>
              <a:ext cx="1700463" cy="2951747"/>
            </a:xfrm>
            <a:prstGeom prst="rect">
              <a:avLst/>
            </a:prstGeom>
            <a:solidFill>
              <a:srgbClr val="A58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dirty="0"/>
                <a:t>1</a:t>
              </a:r>
              <a:r>
                <a:rPr lang="fr-FR" sz="4400" baseline="30000" dirty="0"/>
                <a:t>er</a:t>
              </a:r>
            </a:p>
            <a:p>
              <a:pPr algn="ctr"/>
              <a:r>
                <a:rPr lang="fr-FR" sz="2400" baseline="30000" dirty="0"/>
                <a:t>22 dons</a:t>
              </a:r>
              <a:r>
                <a:rPr lang="fr-FR" sz="2400" dirty="0"/>
                <a:t>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98105" y="3882192"/>
              <a:ext cx="1700463" cy="1122946"/>
            </a:xfrm>
            <a:prstGeom prst="rect">
              <a:avLst/>
            </a:prstGeom>
            <a:solidFill>
              <a:srgbClr val="A86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dirty="0"/>
                <a:t>3</a:t>
              </a:r>
              <a:r>
                <a:rPr lang="fr-FR" sz="4400" baseline="30000" dirty="0"/>
                <a:t>ème</a:t>
              </a:r>
            </a:p>
            <a:p>
              <a:pPr algn="ctr"/>
              <a:r>
                <a:rPr lang="fr-FR" sz="2400" baseline="30000" dirty="0"/>
                <a:t>10 dons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6898104" y="3095152"/>
            <a:ext cx="170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9DE0"/>
                </a:solidFill>
                <a:latin typeface="+mj-lt"/>
              </a:rPr>
              <a:t>Compagnie D’ARGELES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593433" y="2534643"/>
            <a:ext cx="170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9DE0"/>
                </a:solidFill>
                <a:latin typeface="+mj-lt"/>
              </a:rPr>
              <a:t>COMPAGNIE DE TARBES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112400" y="1494974"/>
            <a:ext cx="170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9DE0"/>
                </a:solidFill>
                <a:latin typeface="+mj-lt"/>
              </a:rPr>
              <a:t>ETAT MAJOR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021508" y="6432156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</p:spTree>
    <p:extLst>
      <p:ext uri="{BB962C8B-B14F-4D97-AF65-F5344CB8AC3E}">
        <p14:creationId xmlns:p14="http://schemas.microsoft.com/office/powerpoint/2010/main" val="40946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1" y="214015"/>
            <a:ext cx="10623624" cy="1325563"/>
          </a:xfrm>
        </p:spPr>
        <p:txBody>
          <a:bodyPr>
            <a:normAutofit/>
          </a:bodyPr>
          <a:lstStyle/>
          <a:p>
            <a:r>
              <a:rPr lang="fr-FR" sz="4000" dirty="0"/>
              <a:t>EN ATTENDANT LA PROCHAINE ÉDITION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345" y="1787236"/>
            <a:ext cx="10515600" cy="4106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DF2C26"/>
                </a:solidFill>
                <a:latin typeface="Gotham Bold" pitchFamily="50" charset="0"/>
                <a:cs typeface="Gotham Bold" pitchFamily="50" charset="0"/>
              </a:rPr>
              <a:t>Intégrez le don de sang à votre routine :</a:t>
            </a:r>
          </a:p>
          <a:p>
            <a:pPr marL="0" indent="0">
              <a:buNone/>
            </a:pPr>
            <a:endParaRPr lang="fr-FR" sz="2000" dirty="0">
              <a:solidFill>
                <a:srgbClr val="DF2C26"/>
              </a:solidFill>
              <a:latin typeface="Gotham Bold" pitchFamily="50" charset="0"/>
              <a:cs typeface="Gotham Bold" pitchFamily="50" charset="0"/>
            </a:endParaRPr>
          </a:p>
          <a:p>
            <a:pPr marL="0" indent="0" algn="just">
              <a:buNone/>
            </a:pPr>
            <a:r>
              <a:rPr lang="fr-FR" sz="1800" dirty="0"/>
              <a:t>Jusqu’à </a:t>
            </a:r>
            <a:r>
              <a:rPr lang="fr-FR" sz="2000" dirty="0">
                <a:solidFill>
                  <a:srgbClr val="009DE0"/>
                </a:solidFill>
              </a:rPr>
              <a:t>4</a:t>
            </a:r>
            <a:r>
              <a:rPr lang="fr-FR" sz="1800" dirty="0"/>
              <a:t> dons par an pour les femmes/</a:t>
            </a:r>
            <a:r>
              <a:rPr lang="fr-FR" sz="2000" dirty="0">
                <a:solidFill>
                  <a:srgbClr val="009DE0"/>
                </a:solidFill>
              </a:rPr>
              <a:t>6</a:t>
            </a:r>
            <a:r>
              <a:rPr lang="fr-FR" sz="1800" dirty="0"/>
              <a:t> pour les hommes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009DE0"/>
                </a:solidFill>
              </a:rPr>
              <a:t>8</a:t>
            </a:r>
            <a:r>
              <a:rPr lang="fr-FR" sz="1800" dirty="0"/>
              <a:t> semaines de délai entre deux dons de sang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2000" dirty="0">
                <a:solidFill>
                  <a:srgbClr val="009DE0"/>
                </a:solidFill>
              </a:rPr>
              <a:t>2</a:t>
            </a:r>
            <a:r>
              <a:rPr lang="fr-FR" sz="1800" dirty="0"/>
              <a:t> types de dons à la Maison du don de Tarbes :</a:t>
            </a:r>
          </a:p>
          <a:p>
            <a:pPr marL="0" indent="0" algn="just">
              <a:buNone/>
            </a:pPr>
            <a:r>
              <a:rPr lang="fr-FR" sz="1800" dirty="0"/>
              <a:t>	- sang : </a:t>
            </a:r>
            <a:r>
              <a:rPr lang="fr-FR" sz="2000" dirty="0">
                <a:solidFill>
                  <a:srgbClr val="009DE0"/>
                </a:solidFill>
              </a:rPr>
              <a:t>3700 </a:t>
            </a:r>
            <a:r>
              <a:rPr lang="fr-FR" sz="1800" dirty="0"/>
              <a:t>dons nécessaires en 2025</a:t>
            </a:r>
          </a:p>
          <a:p>
            <a:pPr marL="0" indent="0" algn="just">
              <a:buNone/>
            </a:pPr>
            <a:r>
              <a:rPr lang="fr-FR" sz="1800" dirty="0"/>
              <a:t>	- plasma : </a:t>
            </a:r>
            <a:r>
              <a:rPr lang="fr-FR" sz="2000" dirty="0">
                <a:solidFill>
                  <a:srgbClr val="009DE0"/>
                </a:solidFill>
              </a:rPr>
              <a:t>2150 </a:t>
            </a:r>
            <a:r>
              <a:rPr lang="fr-FR" sz="1800" dirty="0"/>
              <a:t>dons nécessaires en 2025</a:t>
            </a:r>
          </a:p>
          <a:p>
            <a:pPr marL="0" indent="0" algn="just">
              <a:buNone/>
            </a:pPr>
            <a:r>
              <a:rPr lang="fr-FR" sz="1800" dirty="0"/>
              <a:t>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21508" y="6432156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</p:spTree>
    <p:extLst>
      <p:ext uri="{BB962C8B-B14F-4D97-AF65-F5344CB8AC3E}">
        <p14:creationId xmlns:p14="http://schemas.microsoft.com/office/powerpoint/2010/main" val="7830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0733" y="197384"/>
            <a:ext cx="10632092" cy="1325563"/>
          </a:xfrm>
        </p:spPr>
        <p:txBody>
          <a:bodyPr>
            <a:normAutofit/>
          </a:bodyPr>
          <a:lstStyle/>
          <a:p>
            <a:r>
              <a:rPr lang="fr-FR" sz="4000" dirty="0"/>
              <a:t>UNE ADRESSE PERMANENTE À TARBES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345" y="1903614"/>
            <a:ext cx="10515600" cy="3990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DF2C26"/>
                </a:solidFill>
                <a:latin typeface="Gotham Bold" pitchFamily="50" charset="0"/>
                <a:cs typeface="Gotham Bold" pitchFamily="50" charset="0"/>
              </a:rPr>
              <a:t>Maison du don de TARBES</a:t>
            </a:r>
          </a:p>
          <a:p>
            <a:pPr marL="0" indent="0">
              <a:buNone/>
            </a:pPr>
            <a:r>
              <a:rPr lang="fr-FR" sz="2000" dirty="0">
                <a:latin typeface="Gotham Book" pitchFamily="50" charset="0"/>
                <a:cs typeface="Gotham Book" pitchFamily="50" charset="0"/>
              </a:rPr>
              <a:t>Centre hospitalier</a:t>
            </a:r>
          </a:p>
          <a:p>
            <a:pPr marL="0" indent="0">
              <a:buNone/>
            </a:pPr>
            <a:r>
              <a:rPr lang="fr-FR" sz="2000" dirty="0">
                <a:latin typeface="Gotham Book" pitchFamily="50" charset="0"/>
                <a:cs typeface="Gotham Book" pitchFamily="50" charset="0"/>
              </a:rPr>
              <a:t>Le </a:t>
            </a:r>
            <a:r>
              <a:rPr lang="fr-FR" sz="2000" dirty="0">
                <a:solidFill>
                  <a:srgbClr val="009DE0"/>
                </a:solidFill>
                <a:latin typeface="Gotham Bold" pitchFamily="50" charset="0"/>
                <a:cs typeface="Gotham Bold" pitchFamily="50" charset="0"/>
              </a:rPr>
              <a:t>lundi</a:t>
            </a:r>
            <a:r>
              <a:rPr lang="fr-FR" sz="2000" dirty="0">
                <a:latin typeface="Gotham Book" pitchFamily="50" charset="0"/>
                <a:cs typeface="Gotham Book" pitchFamily="50" charset="0"/>
              </a:rPr>
              <a:t> de 8h30 à 12h30 </a:t>
            </a:r>
          </a:p>
          <a:p>
            <a:pPr marL="0" indent="0">
              <a:buNone/>
            </a:pPr>
            <a:r>
              <a:rPr lang="fr-FR" sz="2000" dirty="0">
                <a:latin typeface="Gotham Book" pitchFamily="50" charset="0"/>
                <a:cs typeface="Gotham Book" pitchFamily="50" charset="0"/>
              </a:rPr>
              <a:t>Le </a:t>
            </a:r>
            <a:r>
              <a:rPr lang="fr-FR" sz="2000" dirty="0">
                <a:solidFill>
                  <a:srgbClr val="009DE0"/>
                </a:solidFill>
                <a:latin typeface="Gotham Bold" pitchFamily="50" charset="0"/>
                <a:cs typeface="Gotham Bold" pitchFamily="50" charset="0"/>
              </a:rPr>
              <a:t>mardi</a:t>
            </a:r>
            <a:r>
              <a:rPr lang="fr-FR" sz="2000" dirty="0">
                <a:latin typeface="Gotham Book" pitchFamily="50" charset="0"/>
                <a:cs typeface="Gotham Book" pitchFamily="50" charset="0"/>
              </a:rPr>
              <a:t> de 12h30 à 17h30</a:t>
            </a:r>
          </a:p>
          <a:p>
            <a:pPr marL="0" indent="0">
              <a:buNone/>
            </a:pPr>
            <a:r>
              <a:rPr lang="fr-FR" sz="2000" dirty="0">
                <a:latin typeface="Gotham Book" pitchFamily="50" charset="0"/>
                <a:cs typeface="Gotham Book" pitchFamily="50" charset="0"/>
              </a:rPr>
              <a:t>Le </a:t>
            </a:r>
            <a:r>
              <a:rPr lang="fr-FR" sz="2000" dirty="0">
                <a:solidFill>
                  <a:srgbClr val="009DE0"/>
                </a:solidFill>
                <a:latin typeface="Gotham Bold" pitchFamily="50" charset="0"/>
                <a:cs typeface="Gotham Bold" pitchFamily="50" charset="0"/>
              </a:rPr>
              <a:t>jeudi</a:t>
            </a:r>
            <a:r>
              <a:rPr lang="fr-FR" sz="2000" dirty="0">
                <a:latin typeface="Gotham Book" pitchFamily="50" charset="0"/>
                <a:cs typeface="Gotham Book" pitchFamily="50" charset="0"/>
              </a:rPr>
              <a:t> de 9h45 à 18h30 </a:t>
            </a:r>
          </a:p>
          <a:p>
            <a:pPr marL="0" indent="0">
              <a:buNone/>
            </a:pPr>
            <a:r>
              <a:rPr lang="fr-FR" sz="2000" dirty="0">
                <a:latin typeface="Gotham Book" pitchFamily="50" charset="0"/>
                <a:cs typeface="Gotham Book" pitchFamily="50" charset="0"/>
              </a:rPr>
              <a:t>Le </a:t>
            </a:r>
            <a:r>
              <a:rPr lang="fr-FR" sz="2000" dirty="0">
                <a:solidFill>
                  <a:srgbClr val="009DE0"/>
                </a:solidFill>
                <a:latin typeface="Gotham Bold" pitchFamily="50" charset="0"/>
                <a:cs typeface="Gotham Bold" pitchFamily="50" charset="0"/>
              </a:rPr>
              <a:t>vendredi </a:t>
            </a:r>
            <a:r>
              <a:rPr lang="fr-FR" sz="2000" dirty="0">
                <a:latin typeface="Gotham Book" pitchFamily="50" charset="0"/>
                <a:cs typeface="Gotham Book" pitchFamily="50" charset="0"/>
              </a:rPr>
              <a:t>de 8h45 à 17h00</a:t>
            </a:r>
          </a:p>
          <a:p>
            <a:pPr marL="0" indent="0">
              <a:buNone/>
            </a:pPr>
            <a:endParaRPr lang="fr-FR" sz="2000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None/>
            </a:pPr>
            <a:r>
              <a:rPr lang="fr-FR" sz="4000" dirty="0">
                <a:solidFill>
                  <a:srgbClr val="DF2C26"/>
                </a:solidFill>
                <a:latin typeface="Gotham Book" pitchFamily="50" charset="0"/>
                <a:cs typeface="Gotham Book" pitchFamily="50" charset="0"/>
              </a:rPr>
              <a:t>+</a:t>
            </a:r>
          </a:p>
          <a:p>
            <a:pPr marL="0" indent="0">
              <a:buNone/>
            </a:pPr>
            <a:endParaRPr lang="fr-FR" sz="2000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DF2C26"/>
                </a:solidFill>
                <a:latin typeface="Gotham Bold" pitchFamily="50" charset="0"/>
                <a:cs typeface="Gotham Bold" pitchFamily="50" charset="0"/>
              </a:rPr>
              <a:t>Privilégiez la prise de rendez-vous sur dondesang.fr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21508" y="6432156"/>
            <a:ext cx="894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Etablissement français du sang – Remise des Trophées de la vie – 24 juin 2025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22028" y="4597612"/>
            <a:ext cx="10315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otham Book" pitchFamily="50" charset="0"/>
                <a:cs typeface="Gotham Book" pitchFamily="50" charset="0"/>
              </a:rPr>
              <a:t>des collectes mobiles organisées un peu partout : dondesang.fr rubrique « Où donner »</a:t>
            </a:r>
          </a:p>
        </p:txBody>
      </p:sp>
    </p:spTree>
    <p:extLst>
      <p:ext uri="{BB962C8B-B14F-4D97-AF65-F5344CB8AC3E}">
        <p14:creationId xmlns:p14="http://schemas.microsoft.com/office/powerpoint/2010/main" val="332150742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DF2C26"/>
      </a:accent2>
      <a:accent3>
        <a:srgbClr val="A5A5A5"/>
      </a:accent3>
      <a:accent4>
        <a:srgbClr val="F5B047"/>
      </a:accent4>
      <a:accent5>
        <a:srgbClr val="EC883B"/>
      </a:accent5>
      <a:accent6>
        <a:srgbClr val="70AD47"/>
      </a:accent6>
      <a:hlink>
        <a:srgbClr val="007DB3"/>
      </a:hlink>
      <a:folHlink>
        <a:srgbClr val="252D4E"/>
      </a:folHlink>
    </a:clrScheme>
    <a:fontScheme name="Police_donneur">
      <a:majorFont>
        <a:latin typeface="Futura Std Condensed ExtB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_PPT_DONNEUR" id="{7E1D7465-EFEC-47A4-9D47-260B1A337D95}" vid="{6925E124-AB7E-4143-9BA7-02E1C7385DA3}"/>
    </a:ext>
  </a:extLst>
</a:theme>
</file>

<file path=ppt/theme/theme2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DF2C26"/>
      </a:accent2>
      <a:accent3>
        <a:srgbClr val="A5A5A5"/>
      </a:accent3>
      <a:accent4>
        <a:srgbClr val="F5B047"/>
      </a:accent4>
      <a:accent5>
        <a:srgbClr val="EC883B"/>
      </a:accent5>
      <a:accent6>
        <a:srgbClr val="70AD47"/>
      </a:accent6>
      <a:hlink>
        <a:srgbClr val="007DB3"/>
      </a:hlink>
      <a:folHlink>
        <a:srgbClr val="252D4E"/>
      </a:folHlink>
    </a:clrScheme>
    <a:fontScheme name="Police_donneur">
      <a:majorFont>
        <a:latin typeface="Futura Std Condensed ExtB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_PPT_DONNEUR" id="{7E1D7465-EFEC-47A4-9D47-260B1A337D95}" vid="{0849A0B7-897F-4312-9046-5EA623443DCE}"/>
    </a:ext>
  </a:extLst>
</a:theme>
</file>

<file path=ppt/theme/theme3.xml><?xml version="1.0" encoding="utf-8"?>
<a:theme xmlns:a="http://schemas.openxmlformats.org/drawingml/2006/main" name="1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DF2C26"/>
      </a:accent2>
      <a:accent3>
        <a:srgbClr val="A5A5A5"/>
      </a:accent3>
      <a:accent4>
        <a:srgbClr val="F5B047"/>
      </a:accent4>
      <a:accent5>
        <a:srgbClr val="EC883B"/>
      </a:accent5>
      <a:accent6>
        <a:srgbClr val="70AD47"/>
      </a:accent6>
      <a:hlink>
        <a:srgbClr val="007DB3"/>
      </a:hlink>
      <a:folHlink>
        <a:srgbClr val="252D4E"/>
      </a:folHlink>
    </a:clrScheme>
    <a:fontScheme name="Police_donneur">
      <a:majorFont>
        <a:latin typeface="Futura Std Condensed ExtB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_PPT_DONNEUR" id="{7E1D7465-EFEC-47A4-9D47-260B1A337D95}" vid="{2B2CBBB5-5224-4EBE-A5DF-EF0FC6EBE82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084C78348114497A32E5B135BAA0C" ma:contentTypeVersion="8" ma:contentTypeDescription="Crée un document." ma:contentTypeScope="" ma:versionID="ad968e2a4f42b108d553cde3df53c018">
  <xsd:schema xmlns:xsd="http://www.w3.org/2001/XMLSchema" xmlns:xs="http://www.w3.org/2001/XMLSchema" xmlns:p="http://schemas.microsoft.com/office/2006/metadata/properties" xmlns:ns2="82cbadc1-94f1-45a8-a9ff-53e9b0ca6389" targetNamespace="http://schemas.microsoft.com/office/2006/metadata/properties" ma:root="true" ma:fieldsID="02c86ca5c6014818e7598c138fc4bfe3" ns2:_="">
    <xsd:import namespace="82cbadc1-94f1-45a8-a9ff-53e9b0ca6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badc1-94f1-45a8-a9ff-53e9b0ca6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8F48E9-6F20-40A0-8A46-0ABDC306B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badc1-94f1-45a8-a9ff-53e9b0ca6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7B886-F075-402C-B961-CCD68521F4A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cbadc1-94f1-45a8-a9ff-53e9b0ca638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F3B92D-76C1-4ED7-B5C9-828C75DD9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Modèle_PPT_DONNEUR</Template>
  <TotalTime>1669</TotalTime>
  <Words>621</Words>
  <Application>Microsoft Office PowerPoint</Application>
  <PresentationFormat>Grand écran</PresentationFormat>
  <Paragraphs>176</Paragraphs>
  <Slides>11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Futura Std Condensed ExtBd</vt:lpstr>
      <vt:lpstr>Gotham Bold</vt:lpstr>
      <vt:lpstr>Gotham Book</vt:lpstr>
      <vt:lpstr>Segoe UI</vt:lpstr>
      <vt:lpstr>Segoe UI Semibold</vt:lpstr>
      <vt:lpstr>Conception personnalisée</vt:lpstr>
      <vt:lpstr>Thème Office</vt:lpstr>
      <vt:lpstr>1_Conception personnalisée</vt:lpstr>
      <vt:lpstr>LES TROPHÉES DE LA VIE  DE LA GENDARMERIE DES HAUTES PYRENEES Remise des trophées 24 juin 2025</vt:lpstr>
      <vt:lpstr>LE DON DE SANG : DES BESOINS IMPORTANTS </vt:lpstr>
      <vt:lpstr>LES TROPHÉES DE LA VIE  DE LA GENDARMERIE DES HAUTES PYRENEES </vt:lpstr>
      <vt:lpstr>UN SUCCÈS POUR UNE PREMIERE EDITION</vt:lpstr>
      <vt:lpstr>UN GRAND MERCI AUX GROUPEMENTS PARTICIPANTS :</vt:lpstr>
      <vt:lpstr>LES RESULTATS</vt:lpstr>
      <vt:lpstr>PODIUM  </vt:lpstr>
      <vt:lpstr>EN ATTENDANT LA PROCHAINE ÉDITION</vt:lpstr>
      <vt:lpstr>UNE ADRESSE PERMANENTE À TARBES</vt:lpstr>
      <vt:lpstr>Présentation PowerPoint</vt:lpstr>
      <vt:lpstr>Présentation PowerPoint</vt:lpstr>
    </vt:vector>
  </TitlesOfParts>
  <Company>EFS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Juliette.Fievez</dc:creator>
  <cp:lastModifiedBy>BARBE Sonia</cp:lastModifiedBy>
  <cp:revision>283</cp:revision>
  <dcterms:created xsi:type="dcterms:W3CDTF">2021-12-23T15:19:09Z</dcterms:created>
  <dcterms:modified xsi:type="dcterms:W3CDTF">2025-06-25T09:09:12Z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0x010100299084C78348114497A32E5B135BAA0C</vt:lpwstr>
  </property>
</Properties>
</file>